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9144000"/>
  <p:notesSz cx="6858000" cy="9144000"/>
  <p:embeddedFontLst>
    <p:embeddedFont>
      <p:font typeface="Quattrocento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4" roundtripDataSignature="AMtx7mjVPip4M6dKBsM/o//joXcJoz/K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QuattrocentoSans-regular.fntdata"/><Relationship Id="rId11" Type="http://schemas.openxmlformats.org/officeDocument/2006/relationships/slide" Target="slides/slide6.xml"/><Relationship Id="rId22" Type="http://schemas.openxmlformats.org/officeDocument/2006/relationships/font" Target="fonts/QuattrocentoSans-italic.fntdata"/><Relationship Id="rId10" Type="http://schemas.openxmlformats.org/officeDocument/2006/relationships/slide" Target="slides/slide5.xml"/><Relationship Id="rId21" Type="http://schemas.openxmlformats.org/officeDocument/2006/relationships/font" Target="fonts/QuattrocentoSans-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Quattrocento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16"/>
          <p:cNvSpPr txBox="1"/>
          <p:nvPr>
            <p:ph type="ctrTitle"/>
          </p:nvPr>
        </p:nvSpPr>
        <p:spPr>
          <a:xfrm>
            <a:off x="685800" y="1371600"/>
            <a:ext cx="7848600" cy="19272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5400"/>
              <a:buFont typeface="Arial"/>
              <a:buNone/>
              <a:defRPr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6"/>
          <p:cNvSpPr txBox="1"/>
          <p:nvPr>
            <p:ph idx="1" type="subTitle"/>
          </p:nvPr>
        </p:nvSpPr>
        <p:spPr>
          <a:xfrm>
            <a:off x="685800" y="3505200"/>
            <a:ext cx="6400800" cy="1752600"/>
          </a:xfrm>
          <a:prstGeom prst="rect">
            <a:avLst/>
          </a:prstGeom>
          <a:noFill/>
          <a:ln>
            <a:noFill/>
          </a:ln>
        </p:spPr>
        <p:txBody>
          <a:bodyPr anchorCtr="0" anchor="t" bIns="45700" lIns="91425" spcFirstLastPara="1" rIns="91425" wrap="square" tIns="45700">
            <a:normAutofit/>
          </a:bodyPr>
          <a:lstStyle>
            <a:lvl1pPr lvl="0" algn="l">
              <a:spcBef>
                <a:spcPts val="480"/>
              </a:spcBef>
              <a:spcAft>
                <a:spcPts val="0"/>
              </a:spcAft>
              <a:buSzPts val="2040"/>
              <a:buNone/>
              <a:defRPr>
                <a:solidFill>
                  <a:srgbClr val="3F3F3F"/>
                </a:solidFill>
              </a:defRPr>
            </a:lvl1pPr>
            <a:lvl2pPr lvl="1" algn="ctr">
              <a:spcBef>
                <a:spcPts val="400"/>
              </a:spcBef>
              <a:spcAft>
                <a:spcPts val="0"/>
              </a:spcAft>
              <a:buSzPts val="1700"/>
              <a:buNone/>
              <a:defRPr>
                <a:solidFill>
                  <a:srgbClr val="888888"/>
                </a:solidFill>
              </a:defRPr>
            </a:lvl2pPr>
            <a:lvl3pPr lvl="2" algn="ctr">
              <a:spcBef>
                <a:spcPts val="360"/>
              </a:spcBef>
              <a:spcAft>
                <a:spcPts val="0"/>
              </a:spcAft>
              <a:buSzPts val="1620"/>
              <a:buNone/>
              <a:defRPr>
                <a:solidFill>
                  <a:srgbClr val="888888"/>
                </a:solidFill>
              </a:defRPr>
            </a:lvl3pPr>
            <a:lvl4pPr lvl="3" algn="ctr">
              <a:spcBef>
                <a:spcPts val="320"/>
              </a:spcBef>
              <a:spcAft>
                <a:spcPts val="0"/>
              </a:spcAft>
              <a:buSzPts val="1600"/>
              <a:buNone/>
              <a:defRPr>
                <a:solidFill>
                  <a:srgbClr val="888888"/>
                </a:solidFill>
              </a:defRPr>
            </a:lvl4pPr>
            <a:lvl5pPr lvl="4" algn="ctr">
              <a:spcBef>
                <a:spcPts val="280"/>
              </a:spcBef>
              <a:spcAft>
                <a:spcPts val="0"/>
              </a:spcAft>
              <a:buSzPts val="1400"/>
              <a:buNone/>
              <a:defRPr>
                <a:solidFill>
                  <a:srgbClr val="888888"/>
                </a:solidFill>
              </a:defRPr>
            </a:lvl5pPr>
            <a:lvl6pPr lvl="5" algn="ctr">
              <a:spcBef>
                <a:spcPts val="260"/>
              </a:spcBef>
              <a:spcAft>
                <a:spcPts val="0"/>
              </a:spcAft>
              <a:buSzPts val="1300"/>
              <a:buNone/>
              <a:defRPr>
                <a:solidFill>
                  <a:srgbClr val="888888"/>
                </a:solidFill>
              </a:defRPr>
            </a:lvl6pPr>
            <a:lvl7pPr lvl="6" algn="ctr">
              <a:spcBef>
                <a:spcPts val="260"/>
              </a:spcBef>
              <a:spcAft>
                <a:spcPts val="0"/>
              </a:spcAft>
              <a:buSzPts val="1300"/>
              <a:buNone/>
              <a:defRPr>
                <a:solidFill>
                  <a:srgbClr val="888888"/>
                </a:solidFill>
              </a:defRPr>
            </a:lvl7pPr>
            <a:lvl8pPr lvl="7" algn="ctr">
              <a:spcBef>
                <a:spcPts val="260"/>
              </a:spcBef>
              <a:spcAft>
                <a:spcPts val="0"/>
              </a:spcAft>
              <a:buSzPts val="1300"/>
              <a:buNone/>
              <a:defRPr>
                <a:solidFill>
                  <a:srgbClr val="888888"/>
                </a:solidFill>
              </a:defRPr>
            </a:lvl8pPr>
            <a:lvl9pPr lvl="8" algn="ctr">
              <a:spcBef>
                <a:spcPts val="260"/>
              </a:spcBef>
              <a:spcAft>
                <a:spcPts val="0"/>
              </a:spcAft>
              <a:buSzPts val="1300"/>
              <a:buNone/>
              <a:defRPr>
                <a:solidFill>
                  <a:srgbClr val="888888"/>
                </a:solidFill>
              </a:defRPr>
            </a:lvl9pPr>
          </a:lstStyle>
          <a:p/>
        </p:txBody>
      </p:sp>
      <p:sp>
        <p:nvSpPr>
          <p:cNvPr id="16" name="Google Shape;16;p16"/>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6"/>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9" name="Google Shape;19;p16"/>
          <p:cNvCxnSpPr/>
          <p:nvPr/>
        </p:nvCxnSpPr>
        <p:spPr>
          <a:xfrm>
            <a:off x="685800" y="3398520"/>
            <a:ext cx="784860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2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2133600" y="-76200"/>
            <a:ext cx="4876800" cy="82296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25"/>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26"/>
          <p:cNvSpPr txBox="1"/>
          <p:nvPr>
            <p:ph type="title"/>
          </p:nvPr>
        </p:nvSpPr>
        <p:spPr>
          <a:xfrm rot="5400000">
            <a:off x="4724400" y="2514600"/>
            <a:ext cx="5867400" cy="2057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6"/>
          <p:cNvSpPr txBox="1"/>
          <p:nvPr>
            <p:ph idx="1" type="body"/>
          </p:nvPr>
        </p:nvSpPr>
        <p:spPr>
          <a:xfrm rot="5400000">
            <a:off x="533400" y="533400"/>
            <a:ext cx="5867400" cy="60198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26"/>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6"/>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6"/>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1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3" name="Google Shape;23;p17"/>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7"/>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6" name="Shape 26"/>
        <p:cNvGrpSpPr/>
        <p:nvPr/>
      </p:nvGrpSpPr>
      <p:grpSpPr>
        <a:xfrm>
          <a:off x="0" y="0"/>
          <a:ext cx="0" cy="0"/>
          <a:chOff x="0" y="0"/>
          <a:chExt cx="0" cy="0"/>
        </a:xfrm>
      </p:grpSpPr>
      <p:sp>
        <p:nvSpPr>
          <p:cNvPr id="27" name="Google Shape;27;p18"/>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4800"/>
              <a:buFont typeface="Arial"/>
              <a:buNone/>
              <a:defRPr b="0"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8"/>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SzPts val="2040"/>
              <a:buNone/>
              <a:defRPr sz="2400">
                <a:solidFill>
                  <a:schemeClr val="lt2"/>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44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228600" lvl="5" marL="2743200" algn="l">
              <a:spcBef>
                <a:spcPts val="280"/>
              </a:spcBef>
              <a:spcAft>
                <a:spcPts val="0"/>
              </a:spcAft>
              <a:buSzPts val="1400"/>
              <a:buNone/>
              <a:defRPr sz="1400">
                <a:solidFill>
                  <a:schemeClr val="lt1"/>
                </a:solidFill>
              </a:defRPr>
            </a:lvl6pPr>
            <a:lvl7pPr indent="-228600" lvl="6" marL="3200400" algn="l">
              <a:spcBef>
                <a:spcPts val="280"/>
              </a:spcBef>
              <a:spcAft>
                <a:spcPts val="0"/>
              </a:spcAft>
              <a:buSzPts val="1400"/>
              <a:buNone/>
              <a:defRPr sz="1400">
                <a:solidFill>
                  <a:schemeClr val="lt1"/>
                </a:solidFill>
              </a:defRPr>
            </a:lvl7pPr>
            <a:lvl8pPr indent="-228600" lvl="7" marL="3657600" algn="l">
              <a:spcBef>
                <a:spcPts val="280"/>
              </a:spcBef>
              <a:spcAft>
                <a:spcPts val="0"/>
              </a:spcAft>
              <a:buSzPts val="1400"/>
              <a:buNone/>
              <a:defRPr sz="1400">
                <a:solidFill>
                  <a:schemeClr val="lt1"/>
                </a:solidFill>
              </a:defRPr>
            </a:lvl8pPr>
            <a:lvl9pPr indent="-228600" lvl="8" marL="4114800" algn="l">
              <a:spcBef>
                <a:spcPts val="280"/>
              </a:spcBef>
              <a:spcAft>
                <a:spcPts val="0"/>
              </a:spcAft>
              <a:buSzPts val="1400"/>
              <a:buNone/>
              <a:defRPr sz="1400">
                <a:solidFill>
                  <a:schemeClr val="lt1"/>
                </a:solidFill>
              </a:defRPr>
            </a:lvl9pPr>
          </a:lstStyle>
          <a:p/>
        </p:txBody>
      </p:sp>
      <p:sp>
        <p:nvSpPr>
          <p:cNvPr id="29" name="Google Shape;29;p18"/>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8"/>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32" name="Google Shape;32;p18"/>
          <p:cNvCxnSpPr/>
          <p:nvPr/>
        </p:nvCxnSpPr>
        <p:spPr>
          <a:xfrm>
            <a:off x="731520" y="4599432"/>
            <a:ext cx="7848600" cy="1588"/>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457200" y="1673352"/>
            <a:ext cx="4038600" cy="4718304"/>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6" name="Google Shape;36;p19"/>
          <p:cNvSpPr txBox="1"/>
          <p:nvPr>
            <p:ph idx="2" type="body"/>
          </p:nvPr>
        </p:nvSpPr>
        <p:spPr>
          <a:xfrm>
            <a:off x="4648200" y="1673352"/>
            <a:ext cx="4038600" cy="4718304"/>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7" name="Google Shape;37;p19"/>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457200" y="1676400"/>
            <a:ext cx="3931920" cy="63976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43" name="Google Shape;43;p20"/>
          <p:cNvSpPr txBox="1"/>
          <p:nvPr>
            <p:ph idx="2" type="body"/>
          </p:nvPr>
        </p:nvSpPr>
        <p:spPr>
          <a:xfrm>
            <a:off x="457200" y="2438400"/>
            <a:ext cx="3931920" cy="3951288"/>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44" name="Google Shape;44;p20"/>
          <p:cNvSpPr txBox="1"/>
          <p:nvPr>
            <p:ph idx="3" type="body"/>
          </p:nvPr>
        </p:nvSpPr>
        <p:spPr>
          <a:xfrm>
            <a:off x="4754880" y="1676400"/>
            <a:ext cx="3931920" cy="63976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latin typeface="Arial"/>
                <a:ea typeface="Arial"/>
                <a:cs typeface="Arial"/>
                <a:sym typeface="Aria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45" name="Google Shape;45;p20"/>
          <p:cNvSpPr txBox="1"/>
          <p:nvPr>
            <p:ph idx="4" type="body"/>
          </p:nvPr>
        </p:nvSpPr>
        <p:spPr>
          <a:xfrm>
            <a:off x="4754880" y="2438400"/>
            <a:ext cx="3931920" cy="3951288"/>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46" name="Google Shape;46;p20"/>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49" name="Google Shape;49;p20"/>
          <p:cNvCxnSpPr/>
          <p:nvPr/>
        </p:nvCxnSpPr>
        <p:spPr>
          <a:xfrm rot="5400000">
            <a:off x="2217817" y="4045823"/>
            <a:ext cx="4709160" cy="794"/>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2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1"/>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1"/>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22"/>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2"/>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2"/>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23"/>
          <p:cNvSpPr txBox="1"/>
          <p:nvPr>
            <p:ph type="title"/>
          </p:nvPr>
        </p:nvSpPr>
        <p:spPr>
          <a:xfrm>
            <a:off x="457200" y="792080"/>
            <a:ext cx="2139696" cy="126187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3"/>
          <p:cNvSpPr txBox="1"/>
          <p:nvPr>
            <p:ph idx="1" type="body"/>
          </p:nvPr>
        </p:nvSpPr>
        <p:spPr>
          <a:xfrm>
            <a:off x="2971800" y="792080"/>
            <a:ext cx="5715000" cy="5577840"/>
          </a:xfrm>
          <a:prstGeom prst="rect">
            <a:avLst/>
          </a:prstGeom>
          <a:noFill/>
          <a:ln>
            <a:noFill/>
          </a:ln>
        </p:spPr>
        <p:txBody>
          <a:bodyPr anchorCtr="0" anchor="t" bIns="45700" lIns="91425" spcFirstLastPara="1" rIns="91425" wrap="square" tIns="45700">
            <a:normAutofit/>
          </a:bodyPr>
          <a:lstStyle>
            <a:lvl1pPr indent="-401320" lvl="0" marL="457200" algn="l">
              <a:spcBef>
                <a:spcPts val="640"/>
              </a:spcBef>
              <a:spcAft>
                <a:spcPts val="0"/>
              </a:spcAft>
              <a:buSzPts val="2720"/>
              <a:buChar char="•"/>
              <a:defRPr sz="3200"/>
            </a:lvl1pPr>
            <a:lvl2pPr indent="-379730" lvl="1" marL="914400" algn="l">
              <a:spcBef>
                <a:spcPts val="560"/>
              </a:spcBef>
              <a:spcAft>
                <a:spcPts val="0"/>
              </a:spcAft>
              <a:buSzPts val="2380"/>
              <a:buChar char="•"/>
              <a:defRPr sz="2800"/>
            </a:lvl2pPr>
            <a:lvl3pPr indent="-365760" lvl="2" marL="1371600" algn="l">
              <a:spcBef>
                <a:spcPts val="480"/>
              </a:spcBef>
              <a:spcAft>
                <a:spcPts val="0"/>
              </a:spcAft>
              <a:buSzPts val="216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62" name="Google Shape;62;p23"/>
          <p:cNvSpPr txBox="1"/>
          <p:nvPr>
            <p:ph idx="2" type="body"/>
          </p:nvPr>
        </p:nvSpPr>
        <p:spPr>
          <a:xfrm>
            <a:off x="457201" y="2130552"/>
            <a:ext cx="2139696" cy="4243615"/>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63" name="Google Shape;63;p23"/>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3"/>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66" name="Google Shape;66;p23"/>
          <p:cNvCxnSpPr/>
          <p:nvPr/>
        </p:nvCxnSpPr>
        <p:spPr>
          <a:xfrm rot="5400000">
            <a:off x="-13116" y="3580206"/>
            <a:ext cx="557784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4"/>
          <p:cNvSpPr txBox="1"/>
          <p:nvPr>
            <p:ph type="title"/>
          </p:nvPr>
        </p:nvSpPr>
        <p:spPr>
          <a:xfrm>
            <a:off x="457200" y="792480"/>
            <a:ext cx="2142680" cy="126492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4"/>
          <p:cNvSpPr/>
          <p:nvPr>
            <p:ph idx="2" type="pic"/>
          </p:nvPr>
        </p:nvSpPr>
        <p:spPr>
          <a:xfrm>
            <a:off x="2858610" y="838201"/>
            <a:ext cx="5904390" cy="5500456"/>
          </a:xfrm>
          <a:prstGeom prst="rect">
            <a:avLst/>
          </a:prstGeom>
          <a:solidFill>
            <a:schemeClr val="lt2"/>
          </a:solidFill>
          <a:ln cap="flat" cmpd="sng" w="76200">
            <a:solidFill>
              <a:srgbClr val="FFFFFF"/>
            </a:solidFill>
            <a:prstDash val="solid"/>
            <a:miter lim="800000"/>
            <a:headEnd len="sm" w="sm" type="none"/>
            <a:tailEnd len="sm" w="sm" type="none"/>
          </a:ln>
          <a:effectLst>
            <a:outerShdw blurRad="50800" rotWithShape="0" algn="t" dir="5400000" dist="12700">
              <a:srgbClr val="000000">
                <a:alpha val="58823"/>
              </a:srgbClr>
            </a:outerShdw>
          </a:effectLst>
        </p:spPr>
        <p:txBody>
          <a:bodyPr anchorCtr="0" anchor="t" bIns="45700" lIns="91425" spcFirstLastPara="1" rIns="91425" wrap="square" tIns="45700">
            <a:normAutofit/>
          </a:bodyPr>
          <a:lstStyle>
            <a:lvl1pPr lvl="0" marR="0" rtl="0" algn="l">
              <a:spcBef>
                <a:spcPts val="640"/>
              </a:spcBef>
              <a:spcAft>
                <a:spcPts val="0"/>
              </a:spcAft>
              <a:buClr>
                <a:schemeClr val="accent1"/>
              </a:buClr>
              <a:buSzPts val="272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1"/>
              </a:buClr>
              <a:buSzPts val="238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accent1"/>
              </a:buClr>
              <a:buSzPts val="216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accent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24"/>
          <p:cNvSpPr txBox="1"/>
          <p:nvPr>
            <p:ph idx="1" type="body"/>
          </p:nvPr>
        </p:nvSpPr>
        <p:spPr>
          <a:xfrm>
            <a:off x="457200" y="2133600"/>
            <a:ext cx="2139696" cy="4242816"/>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1" name="Google Shape;71;p24"/>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p:nvPr/>
        </p:nvSpPr>
        <p:spPr>
          <a:xfrm>
            <a:off x="0" y="220786"/>
            <a:ext cx="9144000" cy="228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 name="Google Shape;7;p1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2"/>
              </a:buClr>
              <a:buSzPts val="4000"/>
              <a:buFont typeface="Arial"/>
              <a:buNone/>
              <a:defRPr b="0" i="0" sz="4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dk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9" name="Google Shape;9;p15"/>
          <p:cNvSpPr/>
          <p:nvPr/>
        </p:nvSpPr>
        <p:spPr>
          <a:xfrm>
            <a:off x="0" y="0"/>
            <a:ext cx="914400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 name="Google Shape;10;p15"/>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15"/>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 name="Google Shape;12;p15"/>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instructables.com/Ultrasonic-Distance-Sensor-Arduino-Tinkercad/" TargetMode="External"/><Relationship Id="rId4" Type="http://schemas.openxmlformats.org/officeDocument/2006/relationships/hyperlink" Target="https://www.instructables.com/TMP36-Temperature-Sensor-Arduino-Tinkercad/" TargetMode="External"/><Relationship Id="rId5" Type="http://schemas.openxmlformats.org/officeDocument/2006/relationships/hyperlink" Target="https://www.tinkercad.com/things/62rR2MBj7FM-led-control-with-ambient-light-sensor" TargetMode="External"/><Relationship Id="rId6" Type="http://schemas.openxmlformats.org/officeDocument/2006/relationships/hyperlink" Target="https://www.instructables.com/RGB-LED-Color-Mixing-With-Arduino-in-Tinkercad/" TargetMode="External"/><Relationship Id="rId7" Type="http://schemas.openxmlformats.org/officeDocument/2006/relationships/hyperlink" Target="https://www.instructables.com/Arduino-Gas-Detecting-Alarm-Syste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ph type="ctrTitle"/>
          </p:nvPr>
        </p:nvSpPr>
        <p:spPr>
          <a:xfrm>
            <a:off x="755576" y="692696"/>
            <a:ext cx="7848600" cy="19272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2"/>
              </a:buClr>
              <a:buSzPts val="4400"/>
              <a:buFont typeface="Quattrocento Sans"/>
              <a:buNone/>
            </a:pPr>
            <a:r>
              <a:rPr b="1" lang="en-US" sz="4400">
                <a:latin typeface="Quattrocento Sans"/>
                <a:ea typeface="Quattrocento Sans"/>
                <a:cs typeface="Quattrocento Sans"/>
                <a:sym typeface="Quattrocento Sans"/>
              </a:rPr>
              <a:t>MPCA LAB MINI PROJECT</a:t>
            </a:r>
            <a:endParaRPr/>
          </a:p>
        </p:txBody>
      </p:sp>
      <p:sp>
        <p:nvSpPr>
          <p:cNvPr id="91" name="Google Shape;91;p1"/>
          <p:cNvSpPr txBox="1"/>
          <p:nvPr>
            <p:ph idx="1" type="subTitle"/>
          </p:nvPr>
        </p:nvSpPr>
        <p:spPr>
          <a:xfrm>
            <a:off x="0" y="3789039"/>
            <a:ext cx="9036496" cy="192722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040"/>
              <a:buNone/>
            </a:pPr>
            <a:r>
              <a:rPr b="1" lang="en-US">
                <a:solidFill>
                  <a:srgbClr val="252525"/>
                </a:solidFill>
              </a:rPr>
              <a:t>Smart Car/ Intelligent Vehicular Fixture</a:t>
            </a:r>
            <a:endParaRPr/>
          </a:p>
        </p:txBody>
      </p:sp>
      <p:sp>
        <p:nvSpPr>
          <p:cNvPr id="92" name="Google Shape;92;p1"/>
          <p:cNvSpPr txBox="1"/>
          <p:nvPr/>
        </p:nvSpPr>
        <p:spPr>
          <a:xfrm>
            <a:off x="1547664" y="5085184"/>
            <a:ext cx="5832648"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7F7F7F"/>
                </a:solidFill>
                <a:latin typeface="Calibri"/>
                <a:ea typeface="Calibri"/>
                <a:cs typeface="Calibri"/>
                <a:sym typeface="Calibri"/>
              </a:rPr>
              <a:t>SECTION: F2</a:t>
            </a:r>
            <a:endParaRPr/>
          </a:p>
          <a:p>
            <a:pPr indent="0" lvl="0" marL="0" marR="0" rtl="0" algn="ctr">
              <a:spcBef>
                <a:spcPts val="0"/>
              </a:spcBef>
              <a:spcAft>
                <a:spcPts val="0"/>
              </a:spcAft>
              <a:buNone/>
            </a:pPr>
            <a:r>
              <a:rPr b="1" i="0" lang="en-US" sz="1800" u="none" cap="none" strike="noStrike">
                <a:solidFill>
                  <a:srgbClr val="7F7F7F"/>
                </a:solidFill>
                <a:latin typeface="Calibri"/>
                <a:ea typeface="Calibri"/>
                <a:cs typeface="Calibri"/>
                <a:sym typeface="Calibri"/>
              </a:rPr>
              <a:t>STUDENTS NAME: Rahul D Makhija, Ramya N Prabhu</a:t>
            </a:r>
            <a:endParaRPr/>
          </a:p>
          <a:p>
            <a:pPr indent="0" lvl="0" marL="0" marR="0" rtl="0" algn="ctr">
              <a:spcBef>
                <a:spcPts val="0"/>
              </a:spcBef>
              <a:spcAft>
                <a:spcPts val="0"/>
              </a:spcAft>
              <a:buNone/>
            </a:pPr>
            <a:r>
              <a:rPr b="1" i="0" lang="en-US" sz="1800" u="none" cap="none" strike="noStrike">
                <a:solidFill>
                  <a:srgbClr val="7F7F7F"/>
                </a:solidFill>
                <a:latin typeface="Calibri"/>
                <a:ea typeface="Calibri"/>
                <a:cs typeface="Calibri"/>
                <a:sym typeface="Calibri"/>
              </a:rPr>
              <a:t>SRN’s: PES1UG19CS368 PES1UG19CS380</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Arial"/>
              <a:buNone/>
            </a:pPr>
            <a:r>
              <a:rPr lang="en-US"/>
              <a:t>PROJECT DESCRIPTION/DEMONSTRATION</a:t>
            </a:r>
            <a:endParaRPr/>
          </a:p>
        </p:txBody>
      </p:sp>
      <p:sp>
        <p:nvSpPr>
          <p:cNvPr id="180" name="Google Shape;180;p7"/>
          <p:cNvSpPr txBox="1"/>
          <p:nvPr>
            <p:ph idx="1" type="body"/>
          </p:nvPr>
        </p:nvSpPr>
        <p:spPr>
          <a:xfrm>
            <a:off x="395536" y="1628800"/>
            <a:ext cx="8229600" cy="4876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700"/>
              <a:buNone/>
            </a:pPr>
            <a:r>
              <a:t/>
            </a:r>
            <a:endParaRPr sz="2000"/>
          </a:p>
          <a:p>
            <a:pPr indent="0" lvl="0" marL="0" rtl="0" algn="l">
              <a:spcBef>
                <a:spcPts val="400"/>
              </a:spcBef>
              <a:spcAft>
                <a:spcPts val="0"/>
              </a:spcAft>
              <a:buSzPts val="1700"/>
              <a:buNone/>
            </a:pPr>
            <a:r>
              <a:t/>
            </a:r>
            <a:endParaRPr sz="2000"/>
          </a:p>
        </p:txBody>
      </p:sp>
      <p:pic>
        <p:nvPicPr>
          <p:cNvPr id="181" name="Google Shape;181;p7"/>
          <p:cNvPicPr preferRelativeResize="0"/>
          <p:nvPr/>
        </p:nvPicPr>
        <p:blipFill rotWithShape="1">
          <a:blip r:embed="rId3">
            <a:alphaModFix/>
          </a:blip>
          <a:srcRect b="14999" l="8262" r="67325" t="50000"/>
          <a:stretch/>
        </p:blipFill>
        <p:spPr>
          <a:xfrm>
            <a:off x="914828" y="1795828"/>
            <a:ext cx="3453771" cy="2785300"/>
          </a:xfrm>
          <a:prstGeom prst="rect">
            <a:avLst/>
          </a:prstGeom>
          <a:noFill/>
          <a:ln>
            <a:noFill/>
          </a:ln>
        </p:spPr>
      </p:pic>
      <p:pic>
        <p:nvPicPr>
          <p:cNvPr id="182" name="Google Shape;182;p7"/>
          <p:cNvPicPr preferRelativeResize="0"/>
          <p:nvPr/>
        </p:nvPicPr>
        <p:blipFill rotWithShape="1">
          <a:blip r:embed="rId4">
            <a:alphaModFix/>
          </a:blip>
          <a:srcRect b="14999" l="10000" r="65587" t="51400"/>
          <a:stretch/>
        </p:blipFill>
        <p:spPr>
          <a:xfrm>
            <a:off x="5120767" y="1795828"/>
            <a:ext cx="3597678" cy="2785300"/>
          </a:xfrm>
          <a:prstGeom prst="rect">
            <a:avLst/>
          </a:prstGeom>
          <a:noFill/>
          <a:ln>
            <a:noFill/>
          </a:ln>
        </p:spPr>
      </p:pic>
      <p:sp>
        <p:nvSpPr>
          <p:cNvPr id="183" name="Google Shape;183;p7"/>
          <p:cNvSpPr txBox="1"/>
          <p:nvPr/>
        </p:nvSpPr>
        <p:spPr>
          <a:xfrm>
            <a:off x="1475656" y="5229200"/>
            <a:ext cx="676875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ambient light sensor, on sensing drop in the amount of ambient daylight below a certain threshold, turns on the bulb, aka head lights.</a:t>
            </a: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Arial"/>
              <a:buNone/>
            </a:pPr>
            <a:r>
              <a:rPr lang="en-US"/>
              <a:t>PROJECT DESCRIPTION/DEMONSTRATION</a:t>
            </a:r>
            <a:endParaRPr/>
          </a:p>
        </p:txBody>
      </p:sp>
      <p:sp>
        <p:nvSpPr>
          <p:cNvPr id="189" name="Google Shape;189;p11"/>
          <p:cNvSpPr txBox="1"/>
          <p:nvPr>
            <p:ph idx="1" type="body"/>
          </p:nvPr>
        </p:nvSpPr>
        <p:spPr>
          <a:xfrm>
            <a:off x="395536" y="1628800"/>
            <a:ext cx="8229600" cy="4876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700"/>
              <a:buNone/>
            </a:pPr>
            <a:r>
              <a:t/>
            </a:r>
            <a:endParaRPr sz="2000"/>
          </a:p>
          <a:p>
            <a:pPr indent="0" lvl="0" marL="0" rtl="0" algn="l">
              <a:spcBef>
                <a:spcPts val="400"/>
              </a:spcBef>
              <a:spcAft>
                <a:spcPts val="0"/>
              </a:spcAft>
              <a:buSzPts val="1700"/>
              <a:buNone/>
            </a:pPr>
            <a:r>
              <a:t/>
            </a:r>
            <a:endParaRPr sz="2000"/>
          </a:p>
        </p:txBody>
      </p:sp>
      <p:pic>
        <p:nvPicPr>
          <p:cNvPr id="190" name="Google Shape;190;p11"/>
          <p:cNvPicPr preferRelativeResize="0"/>
          <p:nvPr/>
        </p:nvPicPr>
        <p:blipFill rotWithShape="1">
          <a:blip r:embed="rId3">
            <a:alphaModFix/>
          </a:blip>
          <a:srcRect b="37400" l="24801" r="59449" t="44400"/>
          <a:stretch/>
        </p:blipFill>
        <p:spPr>
          <a:xfrm>
            <a:off x="395536" y="1988840"/>
            <a:ext cx="2376264" cy="1544572"/>
          </a:xfrm>
          <a:prstGeom prst="rect">
            <a:avLst/>
          </a:prstGeom>
          <a:noFill/>
          <a:ln>
            <a:noFill/>
          </a:ln>
        </p:spPr>
      </p:pic>
      <p:pic>
        <p:nvPicPr>
          <p:cNvPr id="191" name="Google Shape;191;p11"/>
          <p:cNvPicPr preferRelativeResize="0"/>
          <p:nvPr/>
        </p:nvPicPr>
        <p:blipFill rotWithShape="1">
          <a:blip r:embed="rId4">
            <a:alphaModFix/>
          </a:blip>
          <a:srcRect b="37400" l="24013" r="57875" t="44400"/>
          <a:stretch/>
        </p:blipFill>
        <p:spPr>
          <a:xfrm>
            <a:off x="3383868" y="1988840"/>
            <a:ext cx="2376264" cy="1544572"/>
          </a:xfrm>
          <a:prstGeom prst="rect">
            <a:avLst/>
          </a:prstGeom>
          <a:noFill/>
          <a:ln>
            <a:noFill/>
          </a:ln>
        </p:spPr>
      </p:pic>
      <p:pic>
        <p:nvPicPr>
          <p:cNvPr id="192" name="Google Shape;192;p11"/>
          <p:cNvPicPr preferRelativeResize="0"/>
          <p:nvPr/>
        </p:nvPicPr>
        <p:blipFill rotWithShape="1">
          <a:blip r:embed="rId5">
            <a:alphaModFix/>
          </a:blip>
          <a:srcRect b="38800" l="24801" r="56298" t="44400"/>
          <a:stretch/>
        </p:blipFill>
        <p:spPr>
          <a:xfrm>
            <a:off x="6372200" y="1988840"/>
            <a:ext cx="2376264" cy="1544572"/>
          </a:xfrm>
          <a:prstGeom prst="rect">
            <a:avLst/>
          </a:prstGeom>
          <a:noFill/>
          <a:ln>
            <a:noFill/>
          </a:ln>
        </p:spPr>
      </p:pic>
      <p:pic>
        <p:nvPicPr>
          <p:cNvPr id="193" name="Google Shape;193;p11"/>
          <p:cNvPicPr preferRelativeResize="0"/>
          <p:nvPr/>
        </p:nvPicPr>
        <p:blipFill rotWithShape="1">
          <a:blip r:embed="rId6">
            <a:alphaModFix/>
          </a:blip>
          <a:srcRect b="36000" l="24013" r="57087" t="45800"/>
          <a:stretch/>
        </p:blipFill>
        <p:spPr>
          <a:xfrm>
            <a:off x="395536" y="4365104"/>
            <a:ext cx="2376264" cy="1544572"/>
          </a:xfrm>
          <a:prstGeom prst="rect">
            <a:avLst/>
          </a:prstGeom>
          <a:noFill/>
          <a:ln>
            <a:noFill/>
          </a:ln>
        </p:spPr>
      </p:pic>
      <p:sp>
        <p:nvSpPr>
          <p:cNvPr id="194" name="Google Shape;194;p11"/>
          <p:cNvSpPr txBox="1"/>
          <p:nvPr/>
        </p:nvSpPr>
        <p:spPr>
          <a:xfrm>
            <a:off x="3275856" y="4221088"/>
            <a:ext cx="534928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temperature sensor keeps a check on the engine’s temperature. The color of the led indicator varies from blue to red depending on the temperature and where it falls on the scale.</a:t>
            </a: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APPLICATIONS</a:t>
            </a:r>
            <a:endParaRPr/>
          </a:p>
        </p:txBody>
      </p:sp>
      <p:sp>
        <p:nvSpPr>
          <p:cNvPr id="200" name="Google Shape;200;p1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t>This system can be used in any land vehicle to not only enhance its safety but also to help the owner of the vehicle recognize the need for maintenance at an early stage</a:t>
            </a:r>
            <a:endParaRPr/>
          </a:p>
          <a:p>
            <a:pPr indent="-182880" lvl="0" marL="182880" rtl="0" algn="l">
              <a:spcBef>
                <a:spcPts val="480"/>
              </a:spcBef>
              <a:spcAft>
                <a:spcPts val="0"/>
              </a:spcAft>
              <a:buSzPts val="2040"/>
              <a:buChar char="•"/>
            </a:pPr>
            <a:r>
              <a:rPr lang="en-US"/>
              <a:t>In case of vehicles like buses and trucks, the ultrasonic distance sensor helps prevents the driver from getting into an accident with the vehicles behind.</a:t>
            </a:r>
            <a:endParaRPr/>
          </a:p>
          <a:p>
            <a:pPr indent="-182880" lvl="0" marL="182880" rtl="0" algn="l">
              <a:spcBef>
                <a:spcPts val="480"/>
              </a:spcBef>
              <a:spcAft>
                <a:spcPts val="0"/>
              </a:spcAft>
              <a:buSzPts val="2040"/>
              <a:buChar char="•"/>
            </a:pPr>
            <a:r>
              <a:rPr lang="en-US"/>
              <a:t>It helps with parking safely, noticing automobiles that try to overtake your vehicle dangerously, and helps switch on your headlights in case you forget them. </a:t>
            </a:r>
            <a:endParaRPr/>
          </a:p>
          <a:p>
            <a:pPr indent="0" lvl="0" marL="0" rtl="0" algn="l">
              <a:spcBef>
                <a:spcPts val="480"/>
              </a:spcBef>
              <a:spcAft>
                <a:spcPts val="0"/>
              </a:spcAft>
              <a:buSzPts val="204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Arial"/>
              <a:buNone/>
            </a:pPr>
            <a:r>
              <a:rPr lang="en-US"/>
              <a:t>REFERENCES(Website links, Books etc.)</a:t>
            </a:r>
            <a:endParaRPr/>
          </a:p>
        </p:txBody>
      </p:sp>
      <p:sp>
        <p:nvSpPr>
          <p:cNvPr id="206" name="Google Shape;206;p1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u="sng">
                <a:solidFill>
                  <a:schemeClr val="hlink"/>
                </a:solidFill>
                <a:hlinkClick r:id="rId3"/>
              </a:rPr>
              <a:t>https://www.instructables.com/Ultrasonic-Distance-Sensor-Arduino-Tinkercad/</a:t>
            </a:r>
            <a:endParaRPr/>
          </a:p>
          <a:p>
            <a:pPr indent="-182880" lvl="0" marL="182880" rtl="0" algn="l">
              <a:spcBef>
                <a:spcPts val="480"/>
              </a:spcBef>
              <a:spcAft>
                <a:spcPts val="0"/>
              </a:spcAft>
              <a:buSzPts val="2040"/>
              <a:buChar char="•"/>
            </a:pPr>
            <a:r>
              <a:rPr lang="en-US" u="sng">
                <a:solidFill>
                  <a:schemeClr val="hlink"/>
                </a:solidFill>
                <a:hlinkClick r:id="rId4"/>
              </a:rPr>
              <a:t>https://www.instructables.com/TMP36-Temperature-Sensor-Arduino-Tinkercad/</a:t>
            </a:r>
            <a:endParaRPr/>
          </a:p>
          <a:p>
            <a:pPr indent="-182880" lvl="0" marL="182880" rtl="0" algn="l">
              <a:spcBef>
                <a:spcPts val="480"/>
              </a:spcBef>
              <a:spcAft>
                <a:spcPts val="0"/>
              </a:spcAft>
              <a:buSzPts val="2040"/>
              <a:buChar char="•"/>
            </a:pPr>
            <a:r>
              <a:rPr lang="en-US" u="sng">
                <a:solidFill>
                  <a:schemeClr val="hlink"/>
                </a:solidFill>
                <a:hlinkClick r:id="rId5"/>
              </a:rPr>
              <a:t>https://www.tinkercad.com/things/62rR2MBj7FM-led-control-with-ambient-light-sensor</a:t>
            </a:r>
            <a:endParaRPr/>
          </a:p>
          <a:p>
            <a:pPr indent="-182880" lvl="0" marL="182880" rtl="0" algn="l">
              <a:spcBef>
                <a:spcPts val="480"/>
              </a:spcBef>
              <a:spcAft>
                <a:spcPts val="0"/>
              </a:spcAft>
              <a:buSzPts val="2040"/>
              <a:buChar char="•"/>
            </a:pPr>
            <a:r>
              <a:rPr lang="en-US" u="sng">
                <a:solidFill>
                  <a:schemeClr val="hlink"/>
                </a:solidFill>
                <a:hlinkClick r:id="rId6"/>
              </a:rPr>
              <a:t>https://www.instructables.com/RGB-LED-Color-Mixing-With-Arduino-in-Tinkercad/</a:t>
            </a:r>
            <a:endParaRPr/>
          </a:p>
          <a:p>
            <a:pPr indent="-182880" lvl="0" marL="182880" rtl="0" algn="l">
              <a:spcBef>
                <a:spcPts val="480"/>
              </a:spcBef>
              <a:spcAft>
                <a:spcPts val="0"/>
              </a:spcAft>
              <a:buSzPts val="2040"/>
              <a:buChar char="•"/>
            </a:pPr>
            <a:r>
              <a:rPr lang="en-US" u="sng">
                <a:solidFill>
                  <a:schemeClr val="hlink"/>
                </a:solidFill>
                <a:hlinkClick r:id="rId7"/>
              </a:rPr>
              <a:t>https://www.instructables.com/Arduino-Gas-Detecting-Alarm-System/</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212" name="Google Shape;212;p1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740"/>
              <a:buNone/>
            </a:pPr>
            <a:r>
              <a:t/>
            </a:r>
            <a:endParaRPr sz="4400"/>
          </a:p>
          <a:p>
            <a:pPr indent="0" lvl="0" marL="0" rtl="0" algn="ctr">
              <a:spcBef>
                <a:spcPts val="880"/>
              </a:spcBef>
              <a:spcAft>
                <a:spcPts val="0"/>
              </a:spcAft>
              <a:buSzPts val="3740"/>
              <a:buNone/>
            </a:pPr>
            <a:r>
              <a:t/>
            </a:r>
            <a:endParaRPr sz="4400"/>
          </a:p>
          <a:p>
            <a:pPr indent="0" lvl="0" marL="0" rtl="0" algn="ctr">
              <a:spcBef>
                <a:spcPts val="880"/>
              </a:spcBef>
              <a:spcAft>
                <a:spcPts val="0"/>
              </a:spcAft>
              <a:buSzPts val="3740"/>
              <a:buNone/>
            </a:pPr>
            <a:r>
              <a:rPr lang="en-US" sz="4400">
                <a:solidFill>
                  <a:srgbClr val="002060"/>
                </a:solidFill>
                <a:latin typeface="Arial"/>
                <a:ea typeface="Arial"/>
                <a:cs typeface="Arial"/>
                <a:sym typeface="Aria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3600"/>
              <a:buFont typeface="Arial"/>
              <a:buNone/>
            </a:pPr>
            <a:r>
              <a:rPr lang="en-US" sz="3600"/>
              <a:t>PROBLEM STATEMENT</a:t>
            </a:r>
            <a:endParaRPr/>
          </a:p>
        </p:txBody>
      </p:sp>
      <p:sp>
        <p:nvSpPr>
          <p:cNvPr id="98" name="Google Shape;98;p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720"/>
              <a:buNone/>
            </a:pPr>
            <a:r>
              <a:t/>
            </a:r>
            <a:endParaRPr sz="3200"/>
          </a:p>
          <a:p>
            <a:pPr indent="0" lvl="0" marL="0" rtl="0" algn="l">
              <a:spcBef>
                <a:spcPts val="640"/>
              </a:spcBef>
              <a:spcAft>
                <a:spcPts val="0"/>
              </a:spcAft>
              <a:buSzPts val="2720"/>
              <a:buNone/>
            </a:pPr>
            <a:r>
              <a:t/>
            </a:r>
            <a:endParaRPr sz="3200"/>
          </a:p>
        </p:txBody>
      </p:sp>
      <p:sp>
        <p:nvSpPr>
          <p:cNvPr id="99" name="Google Shape;99;p2"/>
          <p:cNvSpPr txBox="1"/>
          <p:nvPr/>
        </p:nvSpPr>
        <p:spPr>
          <a:xfrm>
            <a:off x="481135" y="2674947"/>
            <a:ext cx="8229600" cy="15081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300">
                <a:solidFill>
                  <a:schemeClr val="dk1"/>
                </a:solidFill>
                <a:latin typeface="Calibri"/>
                <a:ea typeface="Calibri"/>
                <a:cs typeface="Calibri"/>
                <a:sym typeface="Calibri"/>
              </a:rPr>
              <a:t>With this project, we aim to develop a system/fixture for automobiles that helps a driver reduce his/her efforts, avoid accidents, recognize the signs of an engine that requires maintenance before it is too late and reduce pollution</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4000"/>
              <a:buFont typeface="Arial"/>
              <a:buNone/>
            </a:pPr>
            <a:r>
              <a:rPr lang="en-US"/>
              <a:t>INTRODUCTION</a:t>
            </a:r>
            <a:endParaRPr/>
          </a:p>
        </p:txBody>
      </p:sp>
      <p:sp>
        <p:nvSpPr>
          <p:cNvPr id="105" name="Google Shape;105;p3"/>
          <p:cNvSpPr txBox="1"/>
          <p:nvPr>
            <p:ph idx="1" type="body"/>
          </p:nvPr>
        </p:nvSpPr>
        <p:spPr>
          <a:xfrm>
            <a:off x="457200" y="1061965"/>
            <a:ext cx="8229600" cy="48768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SzPct val="85000"/>
              <a:buNone/>
            </a:pPr>
            <a:r>
              <a:t/>
            </a:r>
            <a:endParaRPr/>
          </a:p>
          <a:p>
            <a:pPr indent="0" lvl="0" marL="0" rtl="0" algn="l">
              <a:spcBef>
                <a:spcPts val="444"/>
              </a:spcBef>
              <a:spcAft>
                <a:spcPts val="0"/>
              </a:spcAft>
              <a:buSzPct val="85000"/>
              <a:buNone/>
            </a:pPr>
            <a:r>
              <a:t/>
            </a:r>
            <a:endParaRPr/>
          </a:p>
          <a:p>
            <a:pPr indent="-63055" lvl="0" marL="182880" rtl="0" algn="l">
              <a:spcBef>
                <a:spcPts val="444"/>
              </a:spcBef>
              <a:spcAft>
                <a:spcPts val="0"/>
              </a:spcAft>
              <a:buSzPct val="85000"/>
              <a:buNone/>
            </a:pPr>
            <a:r>
              <a:t/>
            </a:r>
            <a:endParaRPr/>
          </a:p>
          <a:p>
            <a:pPr indent="0" lvl="0" marL="0" rtl="0" algn="l">
              <a:spcBef>
                <a:spcPts val="444"/>
              </a:spcBef>
              <a:spcAft>
                <a:spcPts val="0"/>
              </a:spcAft>
              <a:buSzPct val="85000"/>
              <a:buNone/>
            </a:pPr>
            <a:r>
              <a:rPr lang="en-US">
                <a:solidFill>
                  <a:srgbClr val="202124"/>
                </a:solidFill>
                <a:latin typeface="arial"/>
                <a:ea typeface="arial"/>
                <a:cs typeface="arial"/>
                <a:sym typeface="arial"/>
              </a:rPr>
              <a:t>Currently, any given vehicle on the road needs help with:</a:t>
            </a:r>
            <a:endParaRPr/>
          </a:p>
          <a:p>
            <a:pPr indent="-457200" lvl="0" marL="457200" rtl="0" algn="l">
              <a:spcBef>
                <a:spcPts val="444"/>
              </a:spcBef>
              <a:spcAft>
                <a:spcPts val="0"/>
              </a:spcAft>
              <a:buSzPct val="85000"/>
              <a:buFont typeface="Arial"/>
              <a:buAutoNum type="arabicPeriod"/>
            </a:pPr>
            <a:r>
              <a:rPr b="0" i="0" lang="en-US">
                <a:solidFill>
                  <a:srgbClr val="202124"/>
                </a:solidFill>
                <a:latin typeface="arial"/>
                <a:ea typeface="arial"/>
                <a:cs typeface="arial"/>
                <a:sym typeface="arial"/>
              </a:rPr>
              <a:t>Regular emission check to keep an eye on how the engine is utilizing </a:t>
            </a:r>
            <a:r>
              <a:rPr lang="en-US">
                <a:solidFill>
                  <a:srgbClr val="202124"/>
                </a:solidFill>
                <a:latin typeface="arial"/>
                <a:ea typeface="arial"/>
                <a:cs typeface="arial"/>
                <a:sym typeface="arial"/>
              </a:rPr>
              <a:t>its fuel and to curb pollution</a:t>
            </a:r>
            <a:endParaRPr b="0" i="0">
              <a:solidFill>
                <a:srgbClr val="202124"/>
              </a:solidFill>
              <a:latin typeface="arial"/>
              <a:ea typeface="arial"/>
              <a:cs typeface="arial"/>
              <a:sym typeface="arial"/>
            </a:endParaRPr>
          </a:p>
          <a:p>
            <a:pPr indent="-457200" lvl="0" marL="457200" rtl="0" algn="l">
              <a:spcBef>
                <a:spcPts val="444"/>
              </a:spcBef>
              <a:spcAft>
                <a:spcPts val="0"/>
              </a:spcAft>
              <a:buSzPct val="85000"/>
              <a:buFont typeface="Arial"/>
              <a:buAutoNum type="arabicPeriod"/>
            </a:pPr>
            <a:r>
              <a:rPr lang="en-US">
                <a:solidFill>
                  <a:srgbClr val="202124"/>
                </a:solidFill>
                <a:latin typeface="arial"/>
                <a:ea typeface="arial"/>
                <a:cs typeface="arial"/>
                <a:sym typeface="arial"/>
              </a:rPr>
              <a:t>Regular Temperature check to look out for signs of engine overheating</a:t>
            </a:r>
            <a:endParaRPr/>
          </a:p>
          <a:p>
            <a:pPr indent="-457200" lvl="0" marL="457200" rtl="0" algn="l">
              <a:spcBef>
                <a:spcPts val="444"/>
              </a:spcBef>
              <a:spcAft>
                <a:spcPts val="0"/>
              </a:spcAft>
              <a:buSzPct val="85000"/>
              <a:buFont typeface="Arial"/>
              <a:buAutoNum type="arabicPeriod"/>
            </a:pPr>
            <a:r>
              <a:rPr b="0" i="0" lang="en-US">
                <a:solidFill>
                  <a:srgbClr val="202124"/>
                </a:solidFill>
                <a:latin typeface="arial"/>
                <a:ea typeface="arial"/>
                <a:cs typeface="arial"/>
                <a:sym typeface="arial"/>
              </a:rPr>
              <a:t>Distance sensors in the back and at the sides to ensure and enhance the safety of the passengers</a:t>
            </a:r>
            <a:endParaRPr/>
          </a:p>
          <a:p>
            <a:pPr indent="0" lvl="0" marL="0" rtl="0" algn="l">
              <a:spcBef>
                <a:spcPts val="444"/>
              </a:spcBef>
              <a:spcAft>
                <a:spcPts val="0"/>
              </a:spcAft>
              <a:buSzPct val="85000"/>
              <a:buNone/>
            </a:pPr>
            <a:r>
              <a:rPr b="0" i="0" lang="en-US">
                <a:solidFill>
                  <a:srgbClr val="202124"/>
                </a:solidFill>
                <a:latin typeface="arial"/>
                <a:ea typeface="arial"/>
                <a:cs typeface="arial"/>
                <a:sym typeface="arial"/>
              </a:rPr>
              <a:t>The following project aims to not only take care of these needs but also enhance the overall utility</a:t>
            </a:r>
            <a:r>
              <a:rPr lang="en-US">
                <a:solidFill>
                  <a:srgbClr val="202124"/>
                </a:solidFill>
                <a:latin typeface="arial"/>
                <a:ea typeface="arial"/>
                <a:cs typeface="arial"/>
                <a:sym typeface="arial"/>
              </a:rPr>
              <a:t>. The presence of easy to read indicators and mechanisms that reduce the driver’s efforts makes it a necessary addition for any automobile on the road.</a:t>
            </a:r>
            <a:endParaRPr b="0" i="0">
              <a:solidFill>
                <a:srgbClr val="202124"/>
              </a:solidFill>
              <a:latin typeface="arial"/>
              <a:ea typeface="arial"/>
              <a:cs typeface="arial"/>
              <a:sym typeface="arial"/>
            </a:endParaRPr>
          </a:p>
          <a:p>
            <a:pPr indent="-337375" lvl="0" marL="457200" rtl="0" algn="l">
              <a:spcBef>
                <a:spcPts val="444"/>
              </a:spcBef>
              <a:spcAft>
                <a:spcPts val="0"/>
              </a:spcAft>
              <a:buSzPct val="85000"/>
              <a:buFont typeface="Arial"/>
              <a:buNone/>
            </a:pPr>
            <a:r>
              <a:t/>
            </a:r>
            <a:endParaRPr b="0" i="0">
              <a:solidFill>
                <a:srgbClr val="202124"/>
              </a:solidFill>
              <a:latin typeface="arial"/>
              <a:ea typeface="arial"/>
              <a:cs typeface="arial"/>
              <a:sym typeface="arial"/>
            </a:endParaRPr>
          </a:p>
          <a:p>
            <a:pPr indent="-63055" lvl="0" marL="182880" rtl="0" algn="l">
              <a:spcBef>
                <a:spcPts val="444"/>
              </a:spcBef>
              <a:spcAft>
                <a:spcPts val="0"/>
              </a:spcAft>
              <a:buSzPct val="85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4000"/>
              <a:buFont typeface="Arial"/>
              <a:buNone/>
            </a:pPr>
            <a:r>
              <a:rPr lang="en-US"/>
              <a:t>BLOCK DIAGRAM</a:t>
            </a:r>
            <a:endParaRPr/>
          </a:p>
        </p:txBody>
      </p:sp>
      <p:pic>
        <p:nvPicPr>
          <p:cNvPr id="111" name="Google Shape;111;p4"/>
          <p:cNvPicPr preferRelativeResize="0"/>
          <p:nvPr>
            <p:ph idx="1" type="body"/>
          </p:nvPr>
        </p:nvPicPr>
        <p:blipFill rotWithShape="1">
          <a:blip r:embed="rId3">
            <a:alphaModFix/>
          </a:blip>
          <a:srcRect b="621" l="15876" r="15875" t="2367"/>
          <a:stretch/>
        </p:blipFill>
        <p:spPr>
          <a:xfrm>
            <a:off x="306061" y="1988840"/>
            <a:ext cx="8531878" cy="44847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4000"/>
              <a:buFont typeface="Arial"/>
              <a:buNone/>
            </a:pPr>
            <a:r>
              <a:rPr lang="en-US"/>
              <a:t>REQUIRED COMPONENTS</a:t>
            </a:r>
            <a:endParaRPr/>
          </a:p>
        </p:txBody>
      </p:sp>
      <p:pic>
        <p:nvPicPr>
          <p:cNvPr id="117" name="Google Shape;117;p5"/>
          <p:cNvPicPr preferRelativeResize="0"/>
          <p:nvPr/>
        </p:nvPicPr>
        <p:blipFill rotWithShape="1">
          <a:blip r:embed="rId3">
            <a:alphaModFix/>
          </a:blip>
          <a:srcRect b="49999" l="73625" r="12987" t="24147"/>
          <a:stretch/>
        </p:blipFill>
        <p:spPr>
          <a:xfrm>
            <a:off x="6732240" y="1615674"/>
            <a:ext cx="1723498" cy="1872206"/>
          </a:xfrm>
          <a:prstGeom prst="rect">
            <a:avLst/>
          </a:prstGeom>
          <a:noFill/>
          <a:ln>
            <a:noFill/>
          </a:ln>
        </p:spPr>
      </p:pic>
      <p:pic>
        <p:nvPicPr>
          <p:cNvPr id="118" name="Google Shape;118;p5"/>
          <p:cNvPicPr preferRelativeResize="0"/>
          <p:nvPr/>
        </p:nvPicPr>
        <p:blipFill rotWithShape="1">
          <a:blip r:embed="rId3">
            <a:alphaModFix/>
          </a:blip>
          <a:srcRect b="15000" l="74411" r="13776" t="60545"/>
          <a:stretch/>
        </p:blipFill>
        <p:spPr>
          <a:xfrm>
            <a:off x="1895893" y="4306223"/>
            <a:ext cx="1607798" cy="1872208"/>
          </a:xfrm>
          <a:prstGeom prst="rect">
            <a:avLst/>
          </a:prstGeom>
          <a:noFill/>
          <a:ln>
            <a:noFill/>
          </a:ln>
        </p:spPr>
      </p:pic>
      <p:pic>
        <p:nvPicPr>
          <p:cNvPr id="119" name="Google Shape;119;p5"/>
          <p:cNvPicPr preferRelativeResize="0"/>
          <p:nvPr/>
        </p:nvPicPr>
        <p:blipFill rotWithShape="1">
          <a:blip r:embed="rId4">
            <a:alphaModFix/>
          </a:blip>
          <a:srcRect b="40200" l="83550" r="10624" t="44399"/>
          <a:stretch/>
        </p:blipFill>
        <p:spPr>
          <a:xfrm>
            <a:off x="2699792" y="1615673"/>
            <a:ext cx="1331640" cy="1872208"/>
          </a:xfrm>
          <a:prstGeom prst="rect">
            <a:avLst/>
          </a:prstGeom>
          <a:noFill/>
          <a:ln>
            <a:noFill/>
          </a:ln>
        </p:spPr>
      </p:pic>
      <p:pic>
        <p:nvPicPr>
          <p:cNvPr id="120" name="Google Shape;120;p5"/>
          <p:cNvPicPr preferRelativeResize="0"/>
          <p:nvPr/>
        </p:nvPicPr>
        <p:blipFill rotWithShape="1">
          <a:blip r:embed="rId5">
            <a:alphaModFix/>
          </a:blip>
          <a:srcRect b="36000" l="75200" r="9051" t="27600"/>
          <a:stretch/>
        </p:blipFill>
        <p:spPr>
          <a:xfrm>
            <a:off x="688262" y="1615673"/>
            <a:ext cx="1440160" cy="1872208"/>
          </a:xfrm>
          <a:prstGeom prst="rect">
            <a:avLst/>
          </a:prstGeom>
          <a:noFill/>
          <a:ln>
            <a:noFill/>
          </a:ln>
        </p:spPr>
      </p:pic>
      <p:pic>
        <p:nvPicPr>
          <p:cNvPr id="121" name="Google Shape;121;p5"/>
          <p:cNvPicPr preferRelativeResize="0"/>
          <p:nvPr/>
        </p:nvPicPr>
        <p:blipFill rotWithShape="1">
          <a:blip r:embed="rId6">
            <a:alphaModFix/>
          </a:blip>
          <a:srcRect b="23400" l="64961" r="20474" t="45800"/>
          <a:stretch/>
        </p:blipFill>
        <p:spPr>
          <a:xfrm>
            <a:off x="4751513" y="1615674"/>
            <a:ext cx="1548680" cy="1872207"/>
          </a:xfrm>
          <a:prstGeom prst="rect">
            <a:avLst/>
          </a:prstGeom>
          <a:noFill/>
          <a:ln>
            <a:noFill/>
          </a:ln>
        </p:spPr>
      </p:pic>
      <p:pic>
        <p:nvPicPr>
          <p:cNvPr id="122" name="Google Shape;122;p5"/>
          <p:cNvPicPr preferRelativeResize="0"/>
          <p:nvPr/>
        </p:nvPicPr>
        <p:blipFill rotWithShape="1">
          <a:blip r:embed="rId7">
            <a:alphaModFix/>
          </a:blip>
          <a:srcRect b="41600" l="68900" r="17713" t="29000"/>
          <a:stretch/>
        </p:blipFill>
        <p:spPr>
          <a:xfrm>
            <a:off x="4882514" y="4306223"/>
            <a:ext cx="1515597" cy="1872208"/>
          </a:xfrm>
          <a:prstGeom prst="rect">
            <a:avLst/>
          </a:prstGeom>
          <a:noFill/>
          <a:ln>
            <a:noFill/>
          </a:ln>
        </p:spPr>
      </p:pic>
      <p:sp>
        <p:nvSpPr>
          <p:cNvPr id="123" name="Google Shape;123;p5"/>
          <p:cNvSpPr txBox="1"/>
          <p:nvPr/>
        </p:nvSpPr>
        <p:spPr>
          <a:xfrm>
            <a:off x="827584" y="3717032"/>
            <a:ext cx="12241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X1</a:t>
            </a:r>
            <a:endParaRPr sz="1800">
              <a:solidFill>
                <a:schemeClr val="dk1"/>
              </a:solidFill>
              <a:latin typeface="Arial"/>
              <a:ea typeface="Arial"/>
              <a:cs typeface="Arial"/>
              <a:sym typeface="Arial"/>
            </a:endParaRPr>
          </a:p>
        </p:txBody>
      </p:sp>
      <p:sp>
        <p:nvSpPr>
          <p:cNvPr id="124" name="Google Shape;124;p5"/>
          <p:cNvSpPr txBox="1"/>
          <p:nvPr/>
        </p:nvSpPr>
        <p:spPr>
          <a:xfrm>
            <a:off x="2802233" y="3763198"/>
            <a:ext cx="9144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X1</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 name="Google Shape;125;p5"/>
          <p:cNvSpPr txBox="1"/>
          <p:nvPr/>
        </p:nvSpPr>
        <p:spPr>
          <a:xfrm>
            <a:off x="5068653" y="3722512"/>
            <a:ext cx="9144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X1</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p5"/>
          <p:cNvSpPr txBox="1"/>
          <p:nvPr/>
        </p:nvSpPr>
        <p:spPr>
          <a:xfrm>
            <a:off x="7227607" y="3722512"/>
            <a:ext cx="9144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X1</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5"/>
          <p:cNvSpPr txBox="1"/>
          <p:nvPr/>
        </p:nvSpPr>
        <p:spPr>
          <a:xfrm>
            <a:off x="2128422" y="6223369"/>
            <a:ext cx="9144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X1</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5"/>
          <p:cNvSpPr txBox="1"/>
          <p:nvPr/>
        </p:nvSpPr>
        <p:spPr>
          <a:xfrm>
            <a:off x="5183112" y="6223369"/>
            <a:ext cx="9144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X1</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lang="en-US"/>
              <a:t>REQUIRED COMPONENTS</a:t>
            </a:r>
            <a:endParaRPr/>
          </a:p>
        </p:txBody>
      </p:sp>
      <p:pic>
        <p:nvPicPr>
          <p:cNvPr id="134" name="Google Shape;134;p6"/>
          <p:cNvPicPr preferRelativeResize="0"/>
          <p:nvPr>
            <p:ph idx="1" type="body"/>
          </p:nvPr>
        </p:nvPicPr>
        <p:blipFill rotWithShape="1">
          <a:blip r:embed="rId3">
            <a:alphaModFix/>
          </a:blip>
          <a:srcRect b="41391" l="68375" r="18499" t="25942"/>
          <a:stretch/>
        </p:blipFill>
        <p:spPr>
          <a:xfrm>
            <a:off x="5003846" y="2040766"/>
            <a:ext cx="1080120" cy="1512167"/>
          </a:xfrm>
          <a:prstGeom prst="rect">
            <a:avLst/>
          </a:prstGeom>
          <a:noFill/>
          <a:ln>
            <a:noFill/>
          </a:ln>
        </p:spPr>
      </p:pic>
      <p:pic>
        <p:nvPicPr>
          <p:cNvPr id="135" name="Google Shape;135;p6"/>
          <p:cNvPicPr preferRelativeResize="0"/>
          <p:nvPr/>
        </p:nvPicPr>
        <p:blipFill rotWithShape="1">
          <a:blip r:embed="rId4">
            <a:alphaModFix/>
          </a:blip>
          <a:srcRect b="43000" l="70475" r="20075" t="30400"/>
          <a:stretch/>
        </p:blipFill>
        <p:spPr>
          <a:xfrm>
            <a:off x="1043608" y="2060849"/>
            <a:ext cx="936104" cy="1512167"/>
          </a:xfrm>
          <a:prstGeom prst="rect">
            <a:avLst/>
          </a:prstGeom>
          <a:noFill/>
          <a:ln>
            <a:noFill/>
          </a:ln>
        </p:spPr>
      </p:pic>
      <p:pic>
        <p:nvPicPr>
          <p:cNvPr id="136" name="Google Shape;136;p6"/>
          <p:cNvPicPr preferRelativeResize="0"/>
          <p:nvPr/>
        </p:nvPicPr>
        <p:blipFill rotWithShape="1">
          <a:blip r:embed="rId5">
            <a:alphaModFix/>
          </a:blip>
          <a:srcRect b="30400" l="69687" r="18500" t="40200"/>
          <a:stretch/>
        </p:blipFill>
        <p:spPr>
          <a:xfrm>
            <a:off x="3060036" y="2040766"/>
            <a:ext cx="1080120" cy="1512168"/>
          </a:xfrm>
          <a:prstGeom prst="rect">
            <a:avLst/>
          </a:prstGeom>
          <a:noFill/>
          <a:ln>
            <a:noFill/>
          </a:ln>
        </p:spPr>
      </p:pic>
      <p:pic>
        <p:nvPicPr>
          <p:cNvPr id="137" name="Google Shape;137;p6"/>
          <p:cNvPicPr preferRelativeResize="0"/>
          <p:nvPr/>
        </p:nvPicPr>
        <p:blipFill rotWithShape="1">
          <a:blip r:embed="rId3">
            <a:alphaModFix/>
          </a:blip>
          <a:srcRect b="41600" l="83470" r="4717" t="29000"/>
          <a:stretch/>
        </p:blipFill>
        <p:spPr>
          <a:xfrm>
            <a:off x="7051104" y="2040767"/>
            <a:ext cx="1080120" cy="1512167"/>
          </a:xfrm>
          <a:prstGeom prst="rect">
            <a:avLst/>
          </a:prstGeom>
          <a:noFill/>
          <a:ln>
            <a:noFill/>
          </a:ln>
        </p:spPr>
      </p:pic>
      <p:pic>
        <p:nvPicPr>
          <p:cNvPr id="138" name="Google Shape;138;p6"/>
          <p:cNvPicPr preferRelativeResize="0"/>
          <p:nvPr/>
        </p:nvPicPr>
        <p:blipFill rotWithShape="1">
          <a:blip r:embed="rId6">
            <a:alphaModFix/>
          </a:blip>
          <a:srcRect b="42999" l="70475" r="19287" t="27599"/>
          <a:stretch/>
        </p:blipFill>
        <p:spPr>
          <a:xfrm>
            <a:off x="2141629" y="4689140"/>
            <a:ext cx="936104" cy="1512167"/>
          </a:xfrm>
          <a:prstGeom prst="rect">
            <a:avLst/>
          </a:prstGeom>
          <a:noFill/>
          <a:ln>
            <a:noFill/>
          </a:ln>
        </p:spPr>
      </p:pic>
      <p:pic>
        <p:nvPicPr>
          <p:cNvPr id="139" name="Google Shape;139;p6"/>
          <p:cNvPicPr preferRelativeResize="0"/>
          <p:nvPr/>
        </p:nvPicPr>
        <p:blipFill rotWithShape="1">
          <a:blip r:embed="rId7">
            <a:alphaModFix/>
          </a:blip>
          <a:srcRect b="41600" l="68112" r="16926" t="29000"/>
          <a:stretch/>
        </p:blipFill>
        <p:spPr>
          <a:xfrm>
            <a:off x="4201133" y="4689140"/>
            <a:ext cx="1368152" cy="1512167"/>
          </a:xfrm>
          <a:prstGeom prst="rect">
            <a:avLst/>
          </a:prstGeom>
          <a:noFill/>
          <a:ln>
            <a:noFill/>
          </a:ln>
        </p:spPr>
      </p:pic>
      <p:sp>
        <p:nvSpPr>
          <p:cNvPr id="140" name="Google Shape;140;p6"/>
          <p:cNvSpPr txBox="1"/>
          <p:nvPr/>
        </p:nvSpPr>
        <p:spPr>
          <a:xfrm>
            <a:off x="6660232" y="5445224"/>
            <a:ext cx="22322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And wires. Lots  and lots of wires.</a:t>
            </a:r>
            <a:endParaRPr sz="1800">
              <a:solidFill>
                <a:schemeClr val="dk1"/>
              </a:solidFill>
              <a:latin typeface="Arial"/>
              <a:ea typeface="Arial"/>
              <a:cs typeface="Arial"/>
              <a:sym typeface="Arial"/>
            </a:endParaRPr>
          </a:p>
        </p:txBody>
      </p:sp>
      <p:sp>
        <p:nvSpPr>
          <p:cNvPr id="141" name="Google Shape;141;p6"/>
          <p:cNvSpPr txBox="1"/>
          <p:nvPr/>
        </p:nvSpPr>
        <p:spPr>
          <a:xfrm>
            <a:off x="827584" y="3645024"/>
            <a:ext cx="2088232"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400">
                <a:solidFill>
                  <a:schemeClr val="dk1"/>
                </a:solidFill>
                <a:latin typeface="Calibri"/>
                <a:ea typeface="Calibri"/>
                <a:cs typeface="Calibri"/>
                <a:sym typeface="Calibri"/>
              </a:rPr>
              <a:t>x1         4.7 kΩ Resistor</a:t>
            </a:r>
            <a:endParaRPr/>
          </a:p>
          <a:p>
            <a:pPr indent="0" lvl="0" marL="0" marR="0" rtl="0" algn="just">
              <a:spcBef>
                <a:spcPts val="0"/>
              </a:spcBef>
              <a:spcAft>
                <a:spcPts val="0"/>
              </a:spcAft>
              <a:buNone/>
            </a:pPr>
            <a:r>
              <a:rPr lang="en-US" sz="1400">
                <a:solidFill>
                  <a:schemeClr val="dk1"/>
                </a:solidFill>
                <a:latin typeface="Calibri"/>
                <a:ea typeface="Calibri"/>
                <a:cs typeface="Calibri"/>
                <a:sym typeface="Calibri"/>
              </a:rPr>
              <a:t>X5       1</a:t>
            </a:r>
            <a:r>
              <a:rPr i="0" lang="en-US" sz="1400">
                <a:solidFill>
                  <a:srgbClr val="34495E"/>
                </a:solidFill>
                <a:latin typeface="Calibri"/>
                <a:ea typeface="Calibri"/>
                <a:cs typeface="Calibri"/>
                <a:sym typeface="Calibri"/>
              </a:rPr>
              <a:t> kΩ Resistor</a:t>
            </a:r>
            <a:endParaRPr/>
          </a:p>
          <a:p>
            <a:pPr indent="0" lvl="0" marL="0" marR="0" rtl="0" algn="just">
              <a:spcBef>
                <a:spcPts val="0"/>
              </a:spcBef>
              <a:spcAft>
                <a:spcPts val="0"/>
              </a:spcAft>
              <a:buNone/>
            </a:pPr>
            <a:r>
              <a:rPr i="0" lang="en-US" sz="1400">
                <a:solidFill>
                  <a:srgbClr val="34495E"/>
                </a:solidFill>
                <a:latin typeface="Calibri"/>
                <a:ea typeface="Calibri"/>
                <a:cs typeface="Calibri"/>
                <a:sym typeface="Calibri"/>
              </a:rPr>
              <a:t>X3        220Ω Resistor</a:t>
            </a:r>
            <a:endParaRPr/>
          </a:p>
          <a:p>
            <a:pPr indent="0" lvl="0" marL="0" marR="0" rtl="0" algn="ctr">
              <a:spcBef>
                <a:spcPts val="0"/>
              </a:spcBef>
              <a:spcAft>
                <a:spcPts val="0"/>
              </a:spcAft>
              <a:buNone/>
            </a:pPr>
            <a:r>
              <a:t/>
            </a:r>
            <a:endParaRPr sz="1100">
              <a:solidFill>
                <a:schemeClr val="dk1"/>
              </a:solidFill>
              <a:latin typeface="Arial"/>
              <a:ea typeface="Arial"/>
              <a:cs typeface="Arial"/>
              <a:sym typeface="Arial"/>
            </a:endParaRPr>
          </a:p>
          <a:p>
            <a:pPr indent="0" lvl="0" marL="0" marR="0" rtl="0" algn="ctr">
              <a:spcBef>
                <a:spcPts val="0"/>
              </a:spcBef>
              <a:spcAft>
                <a:spcPts val="0"/>
              </a:spcAft>
              <a:buNone/>
            </a:pPr>
            <a:r>
              <a:t/>
            </a:r>
            <a:endParaRPr sz="1100">
              <a:solidFill>
                <a:schemeClr val="dk1"/>
              </a:solidFill>
              <a:latin typeface="Arial"/>
              <a:ea typeface="Arial"/>
              <a:cs typeface="Arial"/>
              <a:sym typeface="Arial"/>
            </a:endParaRPr>
          </a:p>
          <a:p>
            <a:pPr indent="0" lvl="0" marL="0" marR="0" rtl="0" algn="ctr">
              <a:spcBef>
                <a:spcPts val="0"/>
              </a:spcBef>
              <a:spcAft>
                <a:spcPts val="0"/>
              </a:spcAft>
              <a:buNone/>
            </a:pPr>
            <a:r>
              <a:t/>
            </a:r>
            <a:endParaRPr sz="1100">
              <a:solidFill>
                <a:schemeClr val="dk1"/>
              </a:solidFill>
              <a:latin typeface="Arial"/>
              <a:ea typeface="Arial"/>
              <a:cs typeface="Arial"/>
              <a:sym typeface="Arial"/>
            </a:endParaRPr>
          </a:p>
        </p:txBody>
      </p:sp>
      <p:sp>
        <p:nvSpPr>
          <p:cNvPr id="142" name="Google Shape;142;p6"/>
          <p:cNvSpPr txBox="1"/>
          <p:nvPr/>
        </p:nvSpPr>
        <p:spPr>
          <a:xfrm>
            <a:off x="2915816" y="3797750"/>
            <a:ext cx="12241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X1</a:t>
            </a:r>
            <a:endParaRPr sz="1800">
              <a:solidFill>
                <a:schemeClr val="dk1"/>
              </a:solidFill>
              <a:latin typeface="Arial"/>
              <a:ea typeface="Arial"/>
              <a:cs typeface="Arial"/>
              <a:sym typeface="Arial"/>
            </a:endParaRPr>
          </a:p>
        </p:txBody>
      </p:sp>
      <p:sp>
        <p:nvSpPr>
          <p:cNvPr id="143" name="Google Shape;143;p6"/>
          <p:cNvSpPr txBox="1"/>
          <p:nvPr/>
        </p:nvSpPr>
        <p:spPr>
          <a:xfrm>
            <a:off x="2010340" y="6324600"/>
            <a:ext cx="12241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X1</a:t>
            </a:r>
            <a:endParaRPr sz="1800">
              <a:solidFill>
                <a:schemeClr val="dk1"/>
              </a:solidFill>
              <a:latin typeface="Arial"/>
              <a:ea typeface="Arial"/>
              <a:cs typeface="Arial"/>
              <a:sym typeface="Arial"/>
            </a:endParaRPr>
          </a:p>
        </p:txBody>
      </p:sp>
      <p:sp>
        <p:nvSpPr>
          <p:cNvPr id="144" name="Google Shape;144;p6"/>
          <p:cNvSpPr txBox="1"/>
          <p:nvPr/>
        </p:nvSpPr>
        <p:spPr>
          <a:xfrm>
            <a:off x="6872605" y="3797171"/>
            <a:ext cx="12241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X1</a:t>
            </a:r>
            <a:endParaRPr sz="1800">
              <a:solidFill>
                <a:schemeClr val="dk1"/>
              </a:solidFill>
              <a:latin typeface="Arial"/>
              <a:ea typeface="Arial"/>
              <a:cs typeface="Arial"/>
              <a:sym typeface="Arial"/>
            </a:endParaRPr>
          </a:p>
        </p:txBody>
      </p:sp>
      <p:sp>
        <p:nvSpPr>
          <p:cNvPr id="145" name="Google Shape;145;p6"/>
          <p:cNvSpPr txBox="1"/>
          <p:nvPr/>
        </p:nvSpPr>
        <p:spPr>
          <a:xfrm>
            <a:off x="4885208" y="3717032"/>
            <a:ext cx="1414983" cy="7386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400">
                <a:solidFill>
                  <a:schemeClr val="dk1"/>
                </a:solidFill>
                <a:latin typeface="Calibri"/>
                <a:ea typeface="Calibri"/>
                <a:cs typeface="Calibri"/>
                <a:sym typeface="Calibri"/>
              </a:rPr>
              <a:t>x2 Red LED</a:t>
            </a:r>
            <a:endParaRPr/>
          </a:p>
          <a:p>
            <a:pPr indent="0" lvl="0" marL="0" marR="0" rtl="0" algn="just">
              <a:spcBef>
                <a:spcPts val="0"/>
              </a:spcBef>
              <a:spcAft>
                <a:spcPts val="0"/>
              </a:spcAft>
              <a:buNone/>
            </a:pPr>
            <a:r>
              <a:rPr lang="en-US" sz="1400">
                <a:solidFill>
                  <a:schemeClr val="dk1"/>
                </a:solidFill>
                <a:latin typeface="Calibri"/>
                <a:ea typeface="Calibri"/>
                <a:cs typeface="Calibri"/>
                <a:sym typeface="Calibri"/>
              </a:rPr>
              <a:t>x1 Yellow LED</a:t>
            </a:r>
            <a:endParaRPr/>
          </a:p>
          <a:p>
            <a:pPr indent="0" lvl="0" marL="0" marR="0" rtl="0" algn="just">
              <a:spcBef>
                <a:spcPts val="0"/>
              </a:spcBef>
              <a:spcAft>
                <a:spcPts val="0"/>
              </a:spcAft>
              <a:buNone/>
            </a:pPr>
            <a:r>
              <a:rPr lang="en-US" sz="1400">
                <a:solidFill>
                  <a:schemeClr val="dk1"/>
                </a:solidFill>
                <a:latin typeface="Calibri"/>
                <a:ea typeface="Calibri"/>
                <a:cs typeface="Calibri"/>
                <a:sym typeface="Calibri"/>
              </a:rPr>
              <a:t>x1 Orange LED</a:t>
            </a:r>
            <a:endParaRPr/>
          </a:p>
        </p:txBody>
      </p:sp>
      <p:sp>
        <p:nvSpPr>
          <p:cNvPr id="146" name="Google Shape;146;p6"/>
          <p:cNvSpPr txBox="1"/>
          <p:nvPr/>
        </p:nvSpPr>
        <p:spPr>
          <a:xfrm>
            <a:off x="4705189" y="6266618"/>
            <a:ext cx="8640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x3</a:t>
            </a:r>
            <a:endParaRPr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457200" y="260648"/>
            <a:ext cx="82296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2800"/>
              <a:buFont typeface="Arial"/>
              <a:buNone/>
            </a:pPr>
            <a:r>
              <a:rPr lang="en-US" sz="2800"/>
              <a:t>PROJECT DESCRIPTION/DEMONSTRATION</a:t>
            </a:r>
            <a:endParaRPr/>
          </a:p>
        </p:txBody>
      </p:sp>
      <p:sp>
        <p:nvSpPr>
          <p:cNvPr id="152" name="Google Shape;152;p8"/>
          <p:cNvSpPr txBox="1"/>
          <p:nvPr>
            <p:ph idx="1" type="body"/>
          </p:nvPr>
        </p:nvSpPr>
        <p:spPr>
          <a:xfrm>
            <a:off x="395536" y="1628800"/>
            <a:ext cx="8229600" cy="4876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700"/>
              <a:buNone/>
            </a:pPr>
            <a:r>
              <a:t/>
            </a:r>
            <a:endParaRPr sz="2000"/>
          </a:p>
          <a:p>
            <a:pPr indent="0" lvl="0" marL="0" rtl="0" algn="l">
              <a:spcBef>
                <a:spcPts val="400"/>
              </a:spcBef>
              <a:spcAft>
                <a:spcPts val="0"/>
              </a:spcAft>
              <a:buSzPts val="1700"/>
              <a:buNone/>
            </a:pPr>
            <a:r>
              <a:t/>
            </a:r>
            <a:endParaRPr sz="2000"/>
          </a:p>
        </p:txBody>
      </p:sp>
      <p:pic>
        <p:nvPicPr>
          <p:cNvPr id="153" name="Google Shape;153;p8"/>
          <p:cNvPicPr preferRelativeResize="0"/>
          <p:nvPr/>
        </p:nvPicPr>
        <p:blipFill rotWithShape="1">
          <a:blip r:embed="rId3">
            <a:alphaModFix/>
          </a:blip>
          <a:srcRect b="23400" l="22438" r="53150" t="22001"/>
          <a:stretch/>
        </p:blipFill>
        <p:spPr>
          <a:xfrm>
            <a:off x="505071" y="1117442"/>
            <a:ext cx="2117774" cy="2664296"/>
          </a:xfrm>
          <a:prstGeom prst="rect">
            <a:avLst/>
          </a:prstGeom>
          <a:noFill/>
          <a:ln>
            <a:noFill/>
          </a:ln>
        </p:spPr>
      </p:pic>
      <p:pic>
        <p:nvPicPr>
          <p:cNvPr id="154" name="Google Shape;154;p8"/>
          <p:cNvPicPr preferRelativeResize="0"/>
          <p:nvPr/>
        </p:nvPicPr>
        <p:blipFill rotWithShape="1">
          <a:blip r:embed="rId4">
            <a:alphaModFix/>
          </a:blip>
          <a:srcRect b="24112" l="21703" r="55885" t="30142"/>
          <a:stretch/>
        </p:blipFill>
        <p:spPr>
          <a:xfrm>
            <a:off x="3347864" y="1117442"/>
            <a:ext cx="2326876" cy="2671598"/>
          </a:xfrm>
          <a:prstGeom prst="rect">
            <a:avLst/>
          </a:prstGeom>
          <a:noFill/>
          <a:ln>
            <a:noFill/>
          </a:ln>
        </p:spPr>
      </p:pic>
      <p:pic>
        <p:nvPicPr>
          <p:cNvPr id="155" name="Google Shape;155;p8"/>
          <p:cNvPicPr preferRelativeResize="0"/>
          <p:nvPr/>
        </p:nvPicPr>
        <p:blipFill rotWithShape="1">
          <a:blip r:embed="rId5">
            <a:alphaModFix/>
          </a:blip>
          <a:srcRect b="25102" l="25325" r="58904" t="39482"/>
          <a:stretch/>
        </p:blipFill>
        <p:spPr>
          <a:xfrm>
            <a:off x="6084168" y="1116967"/>
            <a:ext cx="2117774" cy="2675081"/>
          </a:xfrm>
          <a:prstGeom prst="rect">
            <a:avLst/>
          </a:prstGeom>
          <a:noFill/>
          <a:ln>
            <a:noFill/>
          </a:ln>
        </p:spPr>
      </p:pic>
      <p:pic>
        <p:nvPicPr>
          <p:cNvPr id="156" name="Google Shape;156;p8"/>
          <p:cNvPicPr preferRelativeResize="0"/>
          <p:nvPr/>
        </p:nvPicPr>
        <p:blipFill rotWithShape="1">
          <a:blip r:embed="rId6">
            <a:alphaModFix/>
          </a:blip>
          <a:srcRect b="23352" l="26525" r="58542" t="44513"/>
          <a:stretch/>
        </p:blipFill>
        <p:spPr>
          <a:xfrm>
            <a:off x="362128" y="4005064"/>
            <a:ext cx="2237187" cy="2708173"/>
          </a:xfrm>
          <a:prstGeom prst="rect">
            <a:avLst/>
          </a:prstGeom>
          <a:noFill/>
          <a:ln>
            <a:noFill/>
          </a:ln>
        </p:spPr>
      </p:pic>
      <p:sp>
        <p:nvSpPr>
          <p:cNvPr id="157" name="Google Shape;157;p8"/>
          <p:cNvSpPr txBox="1"/>
          <p:nvPr/>
        </p:nvSpPr>
        <p:spPr>
          <a:xfrm>
            <a:off x="3125349" y="4725144"/>
            <a:ext cx="5917637" cy="1199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following Ultrasonic distance sensor goes at the back of the vehicle. It helps with parking and with gauging the distance between the nearest vehicle behind you and your automobile.</a:t>
            </a:r>
            <a:endParaRPr sz="1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9"/>
          <p:cNvPicPr preferRelativeResize="0"/>
          <p:nvPr>
            <p:ph idx="1" type="body"/>
          </p:nvPr>
        </p:nvPicPr>
        <p:blipFill rotWithShape="1">
          <a:blip r:embed="rId3">
            <a:alphaModFix/>
          </a:blip>
          <a:srcRect b="25836" l="34250" r="21125" t="22830"/>
          <a:stretch/>
        </p:blipFill>
        <p:spPr>
          <a:xfrm>
            <a:off x="683568" y="1700808"/>
            <a:ext cx="3672408" cy="2376265"/>
          </a:xfrm>
          <a:prstGeom prst="rect">
            <a:avLst/>
          </a:prstGeom>
          <a:noFill/>
          <a:ln>
            <a:noFill/>
          </a:ln>
        </p:spPr>
      </p:pic>
      <p:sp>
        <p:nvSpPr>
          <p:cNvPr id="163" name="Google Shape;163;p9"/>
          <p:cNvSpPr txBox="1"/>
          <p:nvPr>
            <p:ph type="title"/>
          </p:nvPr>
        </p:nvSpPr>
        <p:spPr>
          <a:xfrm>
            <a:off x="611560" y="260648"/>
            <a:ext cx="82296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2800"/>
              <a:buFont typeface="Arial"/>
              <a:buNone/>
            </a:pPr>
            <a:r>
              <a:rPr lang="en-US" sz="2800"/>
              <a:t>PROJECT DESCRIPTION/DEMONSTRATION</a:t>
            </a:r>
            <a:endParaRPr/>
          </a:p>
        </p:txBody>
      </p:sp>
      <p:pic>
        <p:nvPicPr>
          <p:cNvPr id="164" name="Google Shape;164;p9"/>
          <p:cNvPicPr preferRelativeResize="0"/>
          <p:nvPr/>
        </p:nvPicPr>
        <p:blipFill rotWithShape="1">
          <a:blip r:embed="rId4">
            <a:alphaModFix/>
          </a:blip>
          <a:srcRect b="25800" l="33350" r="26488" t="28000"/>
          <a:stretch/>
        </p:blipFill>
        <p:spPr>
          <a:xfrm>
            <a:off x="4788026" y="1700808"/>
            <a:ext cx="3672408" cy="2376265"/>
          </a:xfrm>
          <a:prstGeom prst="rect">
            <a:avLst/>
          </a:prstGeom>
          <a:noFill/>
          <a:ln>
            <a:noFill/>
          </a:ln>
        </p:spPr>
      </p:pic>
      <p:sp>
        <p:nvSpPr>
          <p:cNvPr id="165" name="Google Shape;165;p9"/>
          <p:cNvSpPr txBox="1"/>
          <p:nvPr/>
        </p:nvSpPr>
        <p:spPr>
          <a:xfrm>
            <a:off x="971600" y="4725144"/>
            <a:ext cx="770485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3 pin distance sensor goes to the side of your vehicle. In the case that it detects an obstacle closer than a certain threshold, the buzzer goes off.</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helps with parking [to protect the sides of your vehicle] and terrible drivers that try to overtake you on the rode without signaling properly.</a:t>
            </a:r>
            <a:endParaRPr sz="18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2800"/>
              <a:buFont typeface="Arial"/>
              <a:buNone/>
            </a:pPr>
            <a:r>
              <a:rPr lang="en-US" sz="2800"/>
              <a:t>PROJECT DESCRIPTION/DEMONSTRATION</a:t>
            </a:r>
            <a:endParaRPr/>
          </a:p>
        </p:txBody>
      </p:sp>
      <p:sp>
        <p:nvSpPr>
          <p:cNvPr id="171" name="Google Shape;171;p10"/>
          <p:cNvSpPr txBox="1"/>
          <p:nvPr>
            <p:ph idx="1" type="body"/>
          </p:nvPr>
        </p:nvSpPr>
        <p:spPr>
          <a:xfrm>
            <a:off x="395536" y="1628800"/>
            <a:ext cx="8229600" cy="4876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700"/>
              <a:buNone/>
            </a:pPr>
            <a:r>
              <a:t/>
            </a:r>
            <a:endParaRPr sz="2000"/>
          </a:p>
          <a:p>
            <a:pPr indent="0" lvl="0" marL="0" rtl="0" algn="l">
              <a:spcBef>
                <a:spcPts val="400"/>
              </a:spcBef>
              <a:spcAft>
                <a:spcPts val="0"/>
              </a:spcAft>
              <a:buSzPts val="1700"/>
              <a:buNone/>
            </a:pPr>
            <a:r>
              <a:t/>
            </a:r>
            <a:endParaRPr sz="2000"/>
          </a:p>
        </p:txBody>
      </p:sp>
      <p:pic>
        <p:nvPicPr>
          <p:cNvPr id="172" name="Google Shape;172;p10"/>
          <p:cNvPicPr preferRelativeResize="0"/>
          <p:nvPr/>
        </p:nvPicPr>
        <p:blipFill rotWithShape="1">
          <a:blip r:embed="rId3">
            <a:alphaModFix/>
          </a:blip>
          <a:srcRect b="27599" l="1176" r="74412" t="31800"/>
          <a:stretch/>
        </p:blipFill>
        <p:spPr>
          <a:xfrm>
            <a:off x="395536" y="1526434"/>
            <a:ext cx="3168352" cy="2963942"/>
          </a:xfrm>
          <a:prstGeom prst="rect">
            <a:avLst/>
          </a:prstGeom>
          <a:noFill/>
          <a:ln>
            <a:noFill/>
          </a:ln>
        </p:spPr>
      </p:pic>
      <p:pic>
        <p:nvPicPr>
          <p:cNvPr id="173" name="Google Shape;173;p10"/>
          <p:cNvPicPr preferRelativeResize="0"/>
          <p:nvPr/>
        </p:nvPicPr>
        <p:blipFill rotWithShape="1">
          <a:blip r:embed="rId4">
            <a:alphaModFix/>
          </a:blip>
          <a:srcRect b="27188" l="1309" r="77563" t="39520"/>
          <a:stretch/>
        </p:blipFill>
        <p:spPr>
          <a:xfrm>
            <a:off x="4427983" y="1524000"/>
            <a:ext cx="3343933" cy="2963942"/>
          </a:xfrm>
          <a:prstGeom prst="rect">
            <a:avLst/>
          </a:prstGeom>
          <a:noFill/>
          <a:ln>
            <a:noFill/>
          </a:ln>
        </p:spPr>
      </p:pic>
      <p:sp>
        <p:nvSpPr>
          <p:cNvPr id="174" name="Google Shape;174;p10"/>
          <p:cNvSpPr txBox="1"/>
          <p:nvPr/>
        </p:nvSpPr>
        <p:spPr>
          <a:xfrm>
            <a:off x="755576" y="4869160"/>
            <a:ext cx="777686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gas sensor detects the presence of CO and methane, which are, traditionally, signs of an engine that isn’t burning its fuel properly.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 the case that it detects that the concentration of any/all of these gases are above a certain threshold, the led associated with it begins to glow.</a:t>
            </a:r>
            <a:endParaRPr sz="18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larity">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2020-04-03T15:43:14Z</dcterms:created>
  <dc:creator>user</dc:creator>
</cp:coreProperties>
</file>